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6" r:id="rId5"/>
    <p:sldId id="267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29EC2-AA64-487C-AA3C-35E49D3EE70A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C1660-28FE-4BB8-8074-2439CBDF5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8026-06AC-4EAA-9F7D-2BED5E67D819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4186-2575-4F2C-84A8-9A0A36EE6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F7552-CDF6-49E6-9195-8CBA8B3AC0FB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25AF3-0428-4B1E-AD8B-113ECB8AA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B1C0B-AF39-412A-9BCE-77943447EB96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CF54C-FEF0-421B-BFCA-7C9A2856F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27F5D-EE63-4BE1-BDC4-F58EB2C196CD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67878-D5C5-4A87-A1E3-204B1F7E5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3122C-7332-4FE4-AB75-0D3315342B36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3B3D4-0A8C-4C55-A116-C5F41FE8A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52286-F43F-41F7-82A4-08218EF444FB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53798-A3AD-4FD0-9E97-CD567D693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AF959-53D3-4B80-90ED-CEF54F598485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043E4-656A-4B46-9427-BD69DDF0A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906E0-B1C2-4BD1-814E-59C0773451AD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FB224-6CA8-44AD-9F33-80784F835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68203-9F25-4210-B877-C9877A416AC0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7FAE4-95D4-41A2-91D2-DF02D5787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08890-FD96-4728-9E8E-EF8FC75ED853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42EC1-0355-4A5E-B2C5-B283DE797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84F2C6-61C5-40B4-BC10-ED404DC329EB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2A9D62-4BDB-483D-8569-22635EDB0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овая папка\фоны\bumaga dlya stendov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14" y="1785926"/>
            <a:ext cx="692948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tiqua-Bold" pitchFamily="2" charset="0"/>
                <a:cs typeface="+mn-cs"/>
              </a:rPr>
              <a:t>«Маленький тиран»…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tiqua-Bold" pitchFamily="2" charset="0"/>
                <a:cs typeface="+mn-cs"/>
              </a:rPr>
              <a:t>или что такое  </a:t>
            </a:r>
            <a:r>
              <a:rPr lang="ru-RU" sz="32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tiqua-Bold" pitchFamily="2" charset="0"/>
                <a:cs typeface="+mn-cs"/>
              </a:rPr>
              <a:t>КРИЗИС </a:t>
            </a:r>
            <a:r>
              <a:rPr lang="ru-RU" sz="3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3-х</a:t>
            </a:r>
            <a:r>
              <a:rPr lang="ru-RU" sz="3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tiqua-Bold" pitchFamily="2" charset="0"/>
                <a:cs typeface="+mn-cs"/>
              </a:rPr>
              <a:t>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tiqua-Bold" pitchFamily="2" charset="0"/>
                <a:cs typeface="+mn-cs"/>
              </a:rPr>
              <a:t>ЛЕТ и как его преодолеть?</a:t>
            </a:r>
          </a:p>
        </p:txBody>
      </p:sp>
      <p:pic>
        <p:nvPicPr>
          <p:cNvPr id="1028" name="Picture 4" descr="F:\люда\работа\кризис 3\gn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857232"/>
            <a:ext cx="1404928" cy="1056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284984"/>
            <a:ext cx="28083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овая папка\фоны\bumaga dlya stendov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10" y="642918"/>
            <a:ext cx="814946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Кризис</a:t>
            </a: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трех лет 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один из самых ярких по проявлениям кризисов детства, нередко застающий родителей врасплох.</a:t>
            </a:r>
          </a:p>
        </p:txBody>
      </p:sp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571500" y="1928813"/>
            <a:ext cx="7858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Monotype Corsiva" pitchFamily="66" charset="0"/>
              </a:rPr>
              <a:t>Любой кризис  - это внутреннее противоречие между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Monotype Corsiva" pitchFamily="66" charset="0"/>
              </a:rPr>
              <a:t>    «хочу» и «могу».</a:t>
            </a:r>
          </a:p>
          <a:p>
            <a:pPr algn="ctr"/>
            <a:endParaRPr lang="ru-RU" sz="2400" b="1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2400" b="1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2400" b="1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2400" b="1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077" name="Прямоугольник 7"/>
          <p:cNvSpPr>
            <a:spLocks noChangeArrowheads="1"/>
          </p:cNvSpPr>
          <p:nvPr/>
        </p:nvSpPr>
        <p:spPr bwMode="auto">
          <a:xfrm>
            <a:off x="571500" y="3357563"/>
            <a:ext cx="29289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Monotype Corsiva" pitchFamily="66" charset="0"/>
              </a:rPr>
              <a:t>Внутренний конфликт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Monotype Corsiva" pitchFamily="66" charset="0"/>
              </a:rPr>
              <a:t>многие желания ребенка не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Monotype Corsiva" pitchFamily="66" charset="0"/>
              </a:rPr>
              <a:t>соответствуют  его реальным возможностям </a:t>
            </a:r>
            <a:endParaRPr lang="ru-RU" sz="20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078" name="Прямоугольник 8"/>
          <p:cNvSpPr>
            <a:spLocks noChangeArrowheads="1"/>
          </p:cNvSpPr>
          <p:nvPr/>
        </p:nvSpPr>
        <p:spPr bwMode="auto">
          <a:xfrm>
            <a:off x="5786438" y="3357563"/>
            <a:ext cx="2428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Monotype Corsiva" pitchFamily="66" charset="0"/>
              </a:rPr>
              <a:t>Внешний конфликт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Monotype Corsiva" pitchFamily="66" charset="0"/>
              </a:rPr>
              <a:t>Ребенок сталкивается с постоянной опекой взрослых </a:t>
            </a:r>
            <a:endParaRPr lang="ru-RU" sz="20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50" y="5000625"/>
            <a:ext cx="62865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И что делать в такой ситуации?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Monotype Corsiva" pitchFamily="66" charset="0"/>
                <a:cs typeface="+mn-cs"/>
              </a:rPr>
              <a:t>Сопротивляться или смириться.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Другого выхода нет. Вот малыш и сопротивляется , как может!</a:t>
            </a:r>
          </a:p>
        </p:txBody>
      </p:sp>
      <p:pic>
        <p:nvPicPr>
          <p:cNvPr id="3080" name="Picture 4" descr="F:\Новая папка\люди\ксиса\86c9959951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2714625"/>
            <a:ext cx="2357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овая папка\фоны\bumaga dlya stendov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00430" y="4500570"/>
            <a:ext cx="206332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Временные рамки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2, 5 – 3, 5 года</a:t>
            </a:r>
          </a:p>
        </p:txBody>
      </p:sp>
      <p:sp>
        <p:nvSpPr>
          <p:cNvPr id="5" name="Штриховая стрелка вправо 4"/>
          <p:cNvSpPr/>
          <p:nvPr/>
        </p:nvSpPr>
        <p:spPr>
          <a:xfrm rot="1401170">
            <a:off x="529787" y="1208498"/>
            <a:ext cx="2714644" cy="1071570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Штриховая стрелка вправо 5"/>
          <p:cNvSpPr/>
          <p:nvPr/>
        </p:nvSpPr>
        <p:spPr>
          <a:xfrm rot="9202872">
            <a:off x="5525449" y="1194280"/>
            <a:ext cx="2714644" cy="1071570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 rot="10800000">
            <a:off x="5857884" y="2714620"/>
            <a:ext cx="2714644" cy="1071570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 rot="10800000" flipH="1">
            <a:off x="642910" y="2928934"/>
            <a:ext cx="2714644" cy="1071570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Штриховая стрелка вправо 8"/>
          <p:cNvSpPr/>
          <p:nvPr/>
        </p:nvSpPr>
        <p:spPr>
          <a:xfrm rot="12417271">
            <a:off x="5667542" y="4486113"/>
            <a:ext cx="2714644" cy="1071570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 rot="19744218">
            <a:off x="725283" y="4621959"/>
            <a:ext cx="2714644" cy="1071570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 rot="5400000">
            <a:off x="3482570" y="803654"/>
            <a:ext cx="1821669" cy="1071570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57488" y="5286388"/>
            <a:ext cx="357450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«Семизвездие кризиса»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7 основных симптомов</a:t>
            </a:r>
          </a:p>
        </p:txBody>
      </p:sp>
      <p:pic>
        <p:nvPicPr>
          <p:cNvPr id="4122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5286375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143250"/>
            <a:ext cx="8429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000125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142875"/>
            <a:ext cx="8429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857250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2928938"/>
            <a:ext cx="8429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5143500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9" name="Прямоугольник 19"/>
          <p:cNvSpPr>
            <a:spLocks noChangeArrowheads="1"/>
          </p:cNvSpPr>
          <p:nvPr/>
        </p:nvSpPr>
        <p:spPr bwMode="auto">
          <a:xfrm rot="-1870150">
            <a:off x="1352550" y="4908550"/>
            <a:ext cx="1471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Негативизм</a:t>
            </a:r>
            <a:endParaRPr lang="ru-RU">
              <a:latin typeface="Calibri" pitchFamily="34" charset="0"/>
            </a:endParaRPr>
          </a:p>
        </p:txBody>
      </p:sp>
      <p:sp>
        <p:nvSpPr>
          <p:cNvPr id="4130" name="Прямоугольник 20"/>
          <p:cNvSpPr>
            <a:spLocks noChangeArrowheads="1"/>
          </p:cNvSpPr>
          <p:nvPr/>
        </p:nvSpPr>
        <p:spPr bwMode="auto">
          <a:xfrm>
            <a:off x="1428750" y="3286125"/>
            <a:ext cx="134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Упрямство</a:t>
            </a:r>
            <a:endParaRPr lang="ru-RU">
              <a:latin typeface="Calibri" pitchFamily="34" charset="0"/>
            </a:endParaRPr>
          </a:p>
        </p:txBody>
      </p:sp>
      <p:sp>
        <p:nvSpPr>
          <p:cNvPr id="4131" name="Прямоугольник 21"/>
          <p:cNvSpPr>
            <a:spLocks noChangeArrowheads="1"/>
          </p:cNvSpPr>
          <p:nvPr/>
        </p:nvSpPr>
        <p:spPr bwMode="auto">
          <a:xfrm rot="1504927">
            <a:off x="1074738" y="1609725"/>
            <a:ext cx="1795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Строптивость</a:t>
            </a:r>
            <a:endParaRPr lang="ru-RU">
              <a:latin typeface="Calibri" pitchFamily="34" charset="0"/>
            </a:endParaRPr>
          </a:p>
        </p:txBody>
      </p:sp>
      <p:sp>
        <p:nvSpPr>
          <p:cNvPr id="4132" name="Прямоугольник 22"/>
          <p:cNvSpPr>
            <a:spLocks noChangeArrowheads="1"/>
          </p:cNvSpPr>
          <p:nvPr/>
        </p:nvSpPr>
        <p:spPr bwMode="auto">
          <a:xfrm rot="5400000">
            <a:off x="3777457" y="1151731"/>
            <a:ext cx="1244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Своеволие</a:t>
            </a:r>
            <a:endParaRPr lang="ru-RU">
              <a:latin typeface="Calibri" pitchFamily="34" charset="0"/>
            </a:endParaRPr>
          </a:p>
        </p:txBody>
      </p:sp>
      <p:sp>
        <p:nvSpPr>
          <p:cNvPr id="4133" name="Прямоугольник 23"/>
          <p:cNvSpPr>
            <a:spLocks noChangeArrowheads="1"/>
          </p:cNvSpPr>
          <p:nvPr/>
        </p:nvSpPr>
        <p:spPr bwMode="auto">
          <a:xfrm rot="-1647625">
            <a:off x="5911850" y="1539875"/>
            <a:ext cx="1809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Протест, бунт</a:t>
            </a:r>
            <a:endParaRPr lang="ru-RU">
              <a:latin typeface="Calibri" pitchFamily="34" charset="0"/>
            </a:endParaRPr>
          </a:p>
        </p:txBody>
      </p:sp>
      <p:sp>
        <p:nvSpPr>
          <p:cNvPr id="4134" name="Прямоугольник 24"/>
          <p:cNvSpPr>
            <a:spLocks noChangeArrowheads="1"/>
          </p:cNvSpPr>
          <p:nvPr/>
        </p:nvSpPr>
        <p:spPr bwMode="auto">
          <a:xfrm>
            <a:off x="6286500" y="3071813"/>
            <a:ext cx="1754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Обесценивание</a:t>
            </a:r>
            <a:endParaRPr lang="ru-RU">
              <a:latin typeface="Calibri" pitchFamily="34" charset="0"/>
            </a:endParaRPr>
          </a:p>
        </p:txBody>
      </p:sp>
      <p:sp>
        <p:nvSpPr>
          <p:cNvPr id="4135" name="Прямоугольник 25"/>
          <p:cNvSpPr>
            <a:spLocks noChangeArrowheads="1"/>
          </p:cNvSpPr>
          <p:nvPr/>
        </p:nvSpPr>
        <p:spPr bwMode="auto">
          <a:xfrm rot="1646006">
            <a:off x="5781675" y="4767263"/>
            <a:ext cx="2212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i="1">
                <a:latin typeface="Calibri" pitchFamily="34" charset="0"/>
              </a:rPr>
              <a:t>Деспотизм, ревность</a:t>
            </a:r>
            <a:endParaRPr lang="ru-RU" sz="1600">
              <a:latin typeface="Calibri" pitchFamily="34" charset="0"/>
            </a:endParaRPr>
          </a:p>
        </p:txBody>
      </p:sp>
      <p:pic>
        <p:nvPicPr>
          <p:cNvPr id="4136" name="Picture 6" descr="F:\Новая папка\люди\ксиса\2e961ccf6e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2143125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Новая папка\фоны\bumaga dlya stendov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0"/>
            <a:ext cx="576657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Что делать родителям?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928688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9" name="Прямоугольник 3"/>
          <p:cNvSpPr>
            <a:spLocks noChangeArrowheads="1"/>
          </p:cNvSpPr>
          <p:nvPr/>
        </p:nvSpPr>
        <p:spPr bwMode="auto">
          <a:xfrm>
            <a:off x="571500" y="1000125"/>
            <a:ext cx="814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Сменить тактику и стратегию общения с ребенком: пора признать, что он взрослый (ну почти!), уважать его мнение и стремление к самостоятельности.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3" y="2071688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Постоянно предлагать выбор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(либо иллюзию выбора - такая вот хитрость во благо всем).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3" y="3286125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Не заставлять, а просить помочь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63" y="4643438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Помните, что ребенок многие слова и поступки повторяет за Вами,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поэтому следите за собой .</a:t>
            </a:r>
            <a:endParaRPr lang="ru-RU" dirty="0"/>
          </a:p>
        </p:txBody>
      </p:sp>
      <p:pic>
        <p:nvPicPr>
          <p:cNvPr id="11273" name="Picture 4" descr="F:\Новая папка\люди\ксиса\р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28688" y="2286000"/>
            <a:ext cx="4195763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Новая папка\фоны\bumaga dlya stendov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0"/>
            <a:ext cx="576657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Что делать родителям?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928688"/>
            <a:ext cx="8286750" cy="1000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1000125"/>
            <a:ext cx="81438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Когда ребенок злится, у него истерика, то бесполезно объяснять, что так делать нехорошо, отложите это до тех пор, когда малыш успокоится. Пока же можно взять его за руку и увести в спокойное безлюдное место.</a:t>
            </a:r>
            <a:endParaRPr lang="ru-RU" b="1" dirty="0">
              <a:latin typeface="+mn-lt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3" y="2286000"/>
            <a:ext cx="8286750" cy="13573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Для благополучного развития ребенка желательно подчеркивать, какой он уже большой, не «сюсюкаться», не стараться все сделать за малыша. Разговаривайте с ним, как с равным, как  с человеком, мнение которого Вам интересно.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500" y="4000500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Любите ребенка и показывайте ему,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что он Вам дорог даже заплаканный, упрямый, капризный.</a:t>
            </a:r>
            <a:endParaRPr lang="ru-RU" dirty="0"/>
          </a:p>
        </p:txBody>
      </p:sp>
      <p:pic>
        <p:nvPicPr>
          <p:cNvPr id="12296" name="Picture 2" descr="F:\Новая папка\люди\Semja 2\7о801с.png"/>
          <p:cNvPicPr>
            <a:picLocks noChangeAspect="1" noChangeArrowheads="1"/>
          </p:cNvPicPr>
          <p:nvPr/>
        </p:nvPicPr>
        <p:blipFill>
          <a:blip r:embed="rId3" cstate="print"/>
          <a:srcRect l="27409" t="25281"/>
          <a:stretch>
            <a:fillRect/>
          </a:stretch>
        </p:blipFill>
        <p:spPr bwMode="auto">
          <a:xfrm>
            <a:off x="6697663" y="3429000"/>
            <a:ext cx="2446337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643174" y="5357826"/>
            <a:ext cx="4019049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Желем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Вам удачи !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изис 3-х л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Кризис 3-х лет</Template>
  <TotalTime>6</TotalTime>
  <Words>293</Words>
  <Application>Microsoft Office PowerPoint</Application>
  <PresentationFormat>Экран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Кризис 3-х лет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Андрей</cp:lastModifiedBy>
  <cp:revision>3</cp:revision>
  <dcterms:created xsi:type="dcterms:W3CDTF">2012-01-17T09:06:16Z</dcterms:created>
  <dcterms:modified xsi:type="dcterms:W3CDTF">2014-01-17T16:28:57Z</dcterms:modified>
</cp:coreProperties>
</file>