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-91" y="-78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0" descr="a_e2d893b5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500" y="142876"/>
            <a:ext cx="1905000" cy="189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33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3CAFAF-F440-4BEA-83C0-06215780B219}" type="datetimeFigureOut">
              <a:rPr lang="ru-RU" smtClean="0"/>
              <a:pPr/>
              <a:t>05.08.2017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251951" y="6500814"/>
            <a:ext cx="28448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6044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A597E-0365-4781-A97D-6E4B0F18447E}" type="datetimeFigureOut">
              <a:rPr lang="ru-RU" smtClean="0"/>
              <a:pPr>
                <a:defRPr/>
              </a:pPr>
              <a:t>05.08.2017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595959"/>
                </a:solidFill>
              </a:defRPr>
            </a:lvl1pPr>
          </a:lstStyle>
          <a:p>
            <a:fld id="{7885372D-C3FB-4D62-81BB-6F6AFF7CBC0A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631794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B7211-F791-4AA9-A0D3-A51030053836}" type="datetimeFigureOut">
              <a:rPr lang="ru-RU" smtClean="0"/>
              <a:pPr>
                <a:defRPr/>
              </a:pPr>
              <a:t>05.08.2017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595959"/>
                </a:solidFill>
              </a:defRPr>
            </a:lvl1pPr>
          </a:lstStyle>
          <a:p>
            <a:fld id="{622B5061-F5FF-4983-BA5F-626305BB6CA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949013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9E170-89BE-46D9-A236-B84812217F81}" type="datetimeFigureOut">
              <a:rPr lang="ru-RU" smtClean="0"/>
              <a:pPr>
                <a:defRPr/>
              </a:pPr>
              <a:t>05.08.2017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595959"/>
                </a:solidFill>
              </a:defRPr>
            </a:lvl1pPr>
          </a:lstStyle>
          <a:p>
            <a:fld id="{8EE016A9-3641-4131-A728-6CC6F81F1A8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679475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3CAFAF-F440-4BEA-83C0-06215780B219}" type="datetimeFigureOut">
              <a:rPr lang="ru-RU" smtClean="0"/>
              <a:pPr/>
              <a:t>05.08.2017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595959"/>
                </a:solidFill>
              </a:defRPr>
            </a:lvl1pPr>
          </a:lstStyle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089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C0095-5947-4C5E-90AC-D1326C29B618}" type="datetimeFigureOut">
              <a:rPr lang="ru-RU" smtClean="0"/>
              <a:pPr>
                <a:defRPr/>
              </a:pPr>
              <a:t>05.08.2017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595959"/>
                </a:solidFill>
              </a:defRPr>
            </a:lvl1pPr>
          </a:lstStyle>
          <a:p>
            <a:fld id="{9C4D15D6-07F9-47F2-8864-B35FE7E82AA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574193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62374-E00B-420D-958D-715A6EBB9668}" type="datetimeFigureOut">
              <a:rPr lang="ru-RU" smtClean="0"/>
              <a:pPr>
                <a:defRPr/>
              </a:pPr>
              <a:t>05.08.2017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595959"/>
                </a:solidFill>
              </a:defRPr>
            </a:lvl1pPr>
          </a:lstStyle>
          <a:p>
            <a:fld id="{1F8C3155-9AB3-452E-9624-3635748D6CF8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258314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FFA42-A840-4825-944C-11B76C7CC354}" type="datetimeFigureOut">
              <a:rPr lang="ru-RU" smtClean="0"/>
              <a:pPr>
                <a:defRPr/>
              </a:pPr>
              <a:t>05.08.2017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595959"/>
                </a:solidFill>
              </a:defRPr>
            </a:lvl1pPr>
          </a:lstStyle>
          <a:p>
            <a:fld id="{D4427C1B-6089-4CDE-8BCF-F7C34B6A644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59398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55097-C82C-4503-984D-72FE92324DC7}" type="datetimeFigureOut">
              <a:rPr lang="ru-RU" smtClean="0"/>
              <a:pPr>
                <a:defRPr/>
              </a:pPr>
              <a:t>05.08.2017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595959"/>
                </a:solidFill>
              </a:defRPr>
            </a:lvl1pPr>
          </a:lstStyle>
          <a:p>
            <a:fld id="{0A54500B-AF23-47EE-95A2-9311AB83E9E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900055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C8691-297C-40A5-B9D1-9820C592B681}" type="datetimeFigureOut">
              <a:rPr lang="ru-RU" smtClean="0"/>
              <a:pPr>
                <a:defRPr/>
              </a:pPr>
              <a:t>05.08.2017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595959"/>
                </a:solidFill>
              </a:defRPr>
            </a:lvl1pPr>
          </a:lstStyle>
          <a:p>
            <a:fld id="{7B6C3DE9-F24A-4178-AF1E-9C226974CF1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775616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60B8D-B360-4558-BC0B-9006ADA61769}" type="datetimeFigureOut">
              <a:rPr lang="ru-RU" smtClean="0"/>
              <a:pPr>
                <a:defRPr/>
              </a:pPr>
              <a:t>05.08.2017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595959"/>
                </a:solidFill>
              </a:defRPr>
            </a:lvl1pPr>
          </a:lstStyle>
          <a:p>
            <a:fld id="{837733A5-D676-4378-B3DE-527D9632B03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595067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571461" y="285728"/>
            <a:ext cx="11144328" cy="6286544"/>
          </a:xfrm>
          <a:prstGeom prst="roundRect">
            <a:avLst/>
          </a:prstGeom>
          <a:solidFill>
            <a:srgbClr val="C1FFC1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relaxedInset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800"/>
          </a:p>
        </p:txBody>
      </p:sp>
      <p:sp>
        <p:nvSpPr>
          <p:cNvPr id="1029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0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FB82598-E829-40B9-B910-405FCAE419F0}" type="datetimeFigureOut">
              <a:rPr lang="ru-RU" smtClean="0"/>
              <a:pPr>
                <a:defRPr/>
              </a:pPr>
              <a:t>05.08.2017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191251" y="649287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fld id="{5308F07B-80D3-474A-BB06-8994E4868517}" type="slidenum">
              <a:rPr lang="ru-RU" altLang="ru-RU" smtClean="0"/>
              <a:pPr/>
              <a:t>‹#›</a:t>
            </a:fld>
            <a:endParaRPr lang="ru-RU" altLang="ru-RU"/>
          </a:p>
        </p:txBody>
      </p:sp>
      <p:pic>
        <p:nvPicPr>
          <p:cNvPr id="1034" name="Рисунок 9" descr="1263974281_6.jpg"/>
          <p:cNvPicPr>
            <a:picLocks noChangeAspect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11734" y="5357813"/>
            <a:ext cx="2027767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49670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9" r:id="rId1"/>
    <p:sldLayoutId id="2147484170" r:id="rId2"/>
    <p:sldLayoutId id="2147484171" r:id="rId3"/>
    <p:sldLayoutId id="2147484172" r:id="rId4"/>
    <p:sldLayoutId id="2147484173" r:id="rId5"/>
    <p:sldLayoutId id="2147484174" r:id="rId6"/>
    <p:sldLayoutId id="2147484175" r:id="rId7"/>
    <p:sldLayoutId id="2147484176" r:id="rId8"/>
    <p:sldLayoutId id="2147484177" r:id="rId9"/>
    <p:sldLayoutId id="2147484178" r:id="rId10"/>
    <p:sldLayoutId id="214748417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888274"/>
            <a:ext cx="10363200" cy="2712177"/>
          </a:xfrm>
        </p:spPr>
        <p:txBody>
          <a:bodyPr/>
          <a:lstStyle/>
          <a:p>
            <a:r>
              <a:rPr lang="ru-RU" sz="2800" dirty="0" smtClean="0">
                <a:solidFill>
                  <a:srgbClr val="FF0000"/>
                </a:solidFill>
              </a:rPr>
              <a:t>Краткая презентация основной образовательной программы Муниципального бюджетного дошкольного образовательного 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учреждения детского сада № 1 «Антошка»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800" i="1" dirty="0" smtClean="0"/>
              <a:t>Программа разработана рабочей группой педагогов МБДОУ № 1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xmlns="" val="830416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Взаимодействие с семьями воспитанников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/>
              <a:t>Анкетирование</a:t>
            </a:r>
          </a:p>
          <a:p>
            <a:r>
              <a:rPr lang="ru-RU" sz="1800" dirty="0"/>
              <a:t>Участие в субботниках по благоустройству территории;</a:t>
            </a:r>
          </a:p>
          <a:p>
            <a:r>
              <a:rPr lang="ru-RU" sz="1800" dirty="0" smtClean="0"/>
              <a:t>помощь </a:t>
            </a:r>
            <a:r>
              <a:rPr lang="ru-RU" sz="1800" dirty="0"/>
              <a:t>в создании предметно-развивающей среды;</a:t>
            </a:r>
          </a:p>
          <a:p>
            <a:r>
              <a:rPr lang="ru-RU" sz="1800" dirty="0" smtClean="0"/>
              <a:t>участие </a:t>
            </a:r>
            <a:r>
              <a:rPr lang="ru-RU" sz="1800" dirty="0"/>
              <a:t>в работе Управляющего </a:t>
            </a:r>
            <a:r>
              <a:rPr lang="ru-RU" sz="1800" dirty="0" smtClean="0"/>
              <a:t>совета;</a:t>
            </a:r>
          </a:p>
          <a:p>
            <a:r>
              <a:rPr lang="ru-RU" sz="1800" dirty="0"/>
              <a:t>наглядная информация (стенды, папки-передвижки, семейные и групповые фотоальбомы, </a:t>
            </a:r>
          </a:p>
          <a:p>
            <a:r>
              <a:rPr lang="ru-RU" sz="1800" dirty="0" smtClean="0"/>
              <a:t>памятки</a:t>
            </a:r>
            <a:r>
              <a:rPr lang="ru-RU" sz="1800" dirty="0"/>
              <a:t>;</a:t>
            </a:r>
          </a:p>
          <a:p>
            <a:r>
              <a:rPr lang="ru-RU" sz="1800" dirty="0" smtClean="0"/>
              <a:t>создание </a:t>
            </a:r>
            <a:r>
              <a:rPr lang="ru-RU" sz="1800" dirty="0"/>
              <a:t>странички на сайте ДОУ;</a:t>
            </a:r>
          </a:p>
          <a:p>
            <a:r>
              <a:rPr lang="ru-RU" sz="1800" dirty="0" smtClean="0"/>
              <a:t>консультации</a:t>
            </a:r>
            <a:r>
              <a:rPr lang="ru-RU" sz="1800" dirty="0"/>
              <a:t>, семинары, семинары-практикумы, круглые столы;</a:t>
            </a:r>
          </a:p>
          <a:p>
            <a:r>
              <a:rPr lang="ru-RU" sz="1800" dirty="0" smtClean="0"/>
              <a:t>родительские </a:t>
            </a:r>
            <a:r>
              <a:rPr lang="ru-RU" sz="1800" dirty="0"/>
              <a:t>встречи</a:t>
            </a:r>
            <a:r>
              <a:rPr lang="ru-RU" sz="1800" dirty="0" smtClean="0"/>
              <a:t>;</a:t>
            </a:r>
          </a:p>
          <a:p>
            <a:r>
              <a:rPr lang="ru-RU" sz="1800" dirty="0"/>
              <a:t>Дни здоровья.</a:t>
            </a:r>
          </a:p>
          <a:p>
            <a:r>
              <a:rPr lang="ru-RU" sz="1800" dirty="0" smtClean="0"/>
              <a:t>Совместные </a:t>
            </a:r>
            <a:r>
              <a:rPr lang="ru-RU" sz="1800" dirty="0"/>
              <a:t>праздники, развлечения.</a:t>
            </a:r>
          </a:p>
          <a:p>
            <a:r>
              <a:rPr lang="ru-RU" sz="1800" dirty="0" smtClean="0"/>
              <a:t>Участие </a:t>
            </a:r>
            <a:r>
              <a:rPr lang="ru-RU" sz="1800" dirty="0"/>
              <a:t>в творческих выставках, смотрах-конкурсах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640787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56497" y="2967335"/>
            <a:ext cx="7879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СПАСИБО</a:t>
            </a:r>
            <a:r>
              <a:rPr lang="ru-RU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ЗА ВНИМАНИЕ!</a:t>
            </a:r>
            <a:endParaRPr lang="ru-RU" sz="54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71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Основная образовательная программа ДОУ обеспечивает разностороннее развитие детей в возрасте от 1 года  до 3 лет с учетом их возрастных и индивидуальных особенностей по основным направлениям развития: познавательное, социально-коммуникативное, речевое, художественно-эстетическое, физическое развитие.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87384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dirty="0" smtClean="0"/>
              <a:t>	Основными </a:t>
            </a:r>
            <a:r>
              <a:rPr lang="ru-RU" dirty="0"/>
              <a:t>участниками </a:t>
            </a:r>
            <a:r>
              <a:rPr lang="ru-RU" dirty="0" smtClean="0"/>
              <a:t>реализации образовательного </a:t>
            </a:r>
            <a:r>
              <a:rPr lang="ru-RU" dirty="0"/>
              <a:t>процесса </a:t>
            </a:r>
            <a:r>
              <a:rPr lang="ru-RU" dirty="0" smtClean="0"/>
              <a:t>являются: </a:t>
            </a:r>
            <a:r>
              <a:rPr lang="ru-RU" dirty="0"/>
              <a:t>дети дошкольного возраста, родители (законные представители), педагоги.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dirty="0" smtClean="0"/>
              <a:t>	В </a:t>
            </a:r>
            <a:r>
              <a:rPr lang="ru-RU" dirty="0"/>
              <a:t>детском саду осуществляется образовательная работа с детьми от  </a:t>
            </a:r>
            <a:r>
              <a:rPr lang="ru-RU" dirty="0" smtClean="0"/>
              <a:t>1 года </a:t>
            </a:r>
            <a:r>
              <a:rPr lang="ru-RU" dirty="0"/>
              <a:t>до </a:t>
            </a:r>
            <a:r>
              <a:rPr lang="ru-RU" dirty="0" smtClean="0"/>
              <a:t>3 лет.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dirty="0" smtClean="0"/>
              <a:t>	В учреждении функционируют 4 группы раннего возраста.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2988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i="1" dirty="0" smtClean="0"/>
              <a:t>Цель </a:t>
            </a:r>
            <a:r>
              <a:rPr lang="ru-RU" sz="4000" b="1" i="1" dirty="0"/>
              <a:t>образовательной деятельности</a:t>
            </a:r>
            <a:r>
              <a:rPr lang="ru-RU" sz="4000" i="1" dirty="0"/>
              <a:t> </a:t>
            </a:r>
            <a:r>
              <a:rPr lang="ru-RU" sz="4000" b="1" i="1" dirty="0"/>
              <a:t>ДОУ</a:t>
            </a:r>
            <a:r>
              <a:rPr lang="ru-RU" sz="4000" i="1" dirty="0"/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 smtClean="0"/>
              <a:t>Создание </a:t>
            </a:r>
            <a:r>
              <a:rPr lang="ru-RU" sz="2000" dirty="0"/>
              <a:t>благоприятных условий для полноценного проживания ребёнком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обеспечение безопасности жизнедеятельности дошкольника.</a:t>
            </a:r>
          </a:p>
          <a:p>
            <a:pPr marL="0" indent="0">
              <a:buNone/>
            </a:pPr>
            <a:r>
              <a:rPr lang="ru-RU" sz="2000" b="1" dirty="0"/>
              <a:t>Задачи</a:t>
            </a:r>
            <a:endParaRPr lang="ru-RU" sz="2000" dirty="0"/>
          </a:p>
          <a:p>
            <a:pPr lvl="0"/>
            <a:r>
              <a:rPr lang="ru-RU" sz="2000" dirty="0"/>
              <a:t>Сохранять и укреплять здоровье детей, обеспечивать их полноценное развитие.</a:t>
            </a:r>
          </a:p>
          <a:p>
            <a:pPr lvl="0"/>
            <a:r>
              <a:rPr lang="ru-RU" sz="2000" dirty="0"/>
              <a:t>Поддерживать эмоционально положительное состояние каждого ребёнка.</a:t>
            </a:r>
          </a:p>
          <a:p>
            <a:pPr lvl="0"/>
            <a:r>
              <a:rPr lang="ru-RU" sz="2000" dirty="0"/>
              <a:t>Создавать условия развития ребёнка, открывающие возможности для его позитивной социализации, его личностного развития, развития инициативы и творческих способностей на основе сотрудничества со взрослыми и сверстниками и соответствующие возрасту видам деятельности. </a:t>
            </a:r>
          </a:p>
          <a:p>
            <a:pPr marL="0" indent="0">
              <a:buNone/>
            </a:pPr>
            <a:r>
              <a:rPr lang="ru-RU" sz="2000" b="1" dirty="0"/>
              <a:t> 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134851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i="1" dirty="0" smtClean="0"/>
              <a:t>Программа </a:t>
            </a:r>
            <a:r>
              <a:rPr lang="ru-RU" sz="3200" b="1" i="1" dirty="0"/>
              <a:t>включает три основных раздела: целевой, содержательный и организационный. </a:t>
            </a:r>
            <a:br>
              <a:rPr lang="ru-RU" sz="3200" b="1" i="1" dirty="0"/>
            </a:br>
            <a:endParaRPr lang="ru-RU" sz="32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b="1" dirty="0"/>
              <a:t>Целевой раздел </a:t>
            </a:r>
            <a:r>
              <a:rPr lang="ru-RU" sz="2000" dirty="0"/>
              <a:t>включает в себя пояснительную записку и планируемые результаты освоения программы. Результаты освоения образовательной программы представлены в виде целевых ориентиров дошкольного образования, которые представляют собой социально-нормативные возрастные характеристики возможных достижений ребёнка </a:t>
            </a:r>
            <a:r>
              <a:rPr lang="ru-RU" sz="2000" dirty="0" smtClean="0"/>
              <a:t>раннего возраста: </a:t>
            </a:r>
            <a:endParaRPr lang="ru-RU" sz="2000" dirty="0"/>
          </a:p>
          <a:p>
            <a:pPr marL="0" indent="0">
              <a:buNone/>
            </a:pPr>
            <a:r>
              <a:rPr lang="ru-RU" sz="1800" dirty="0"/>
              <a:t>Целевые ориентиры не подлежат непосредственной оценке, в том числе в виде педагогической диагностики (мониторинга), и не являются основанием для их формального сравнения с реальными достижениями детей. Они не являются основой объективной оценки соответствия установленным требованиям образовательной деятельности и подготовки детей.  Освоение Программы не сопровождается проведением промежуточных аттестаций и итоговой аттестации воспитанников.  </a:t>
            </a:r>
          </a:p>
          <a:p>
            <a:pPr marL="0" indent="0">
              <a:buNone/>
            </a:pPr>
            <a:r>
              <a:rPr lang="ru-RU" sz="1800" dirty="0"/>
              <a:t>Настоящие требования являются ориентирами для:</a:t>
            </a:r>
          </a:p>
          <a:p>
            <a:r>
              <a:rPr lang="ru-RU" sz="1800" dirty="0"/>
              <a:t>а) решения задач  формирования Программы; анализа профессиональной деятельности; взаимодействия с семьями воспитанников;</a:t>
            </a:r>
          </a:p>
          <a:p>
            <a:r>
              <a:rPr lang="ru-RU" sz="1800" dirty="0"/>
              <a:t>б) изучения характеристик образования детей в возрасте от 2 месяцев до </a:t>
            </a:r>
            <a:r>
              <a:rPr lang="ru-RU" sz="1800" dirty="0" smtClean="0"/>
              <a:t>3 </a:t>
            </a:r>
            <a:r>
              <a:rPr lang="ru-RU" sz="1800" dirty="0"/>
              <a:t>лет;</a:t>
            </a:r>
          </a:p>
          <a:p>
            <a:r>
              <a:rPr lang="ru-RU" sz="1800" dirty="0"/>
              <a:t>в) информирования родителей (законных представителей) и общественности относительно целей дошкольного образования, общих для всего образовательного пространства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xmlns="" val="2697750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/>
              <a:t>Целевые ориентиры образования в  раннем возрасте.</a:t>
            </a:r>
            <a:r>
              <a:rPr lang="ru-RU" sz="3200" i="1" dirty="0"/>
              <a:t/>
            </a:r>
            <a:br>
              <a:rPr lang="ru-RU" sz="3200" i="1" dirty="0"/>
            </a:br>
            <a:r>
              <a:rPr lang="ru-RU" sz="3200" b="1" i="1" dirty="0"/>
              <a:t> </a:t>
            </a:r>
            <a:endParaRPr lang="ru-RU" sz="32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1200" dirty="0" smtClean="0"/>
              <a:t>Ребёнок </a:t>
            </a:r>
            <a:r>
              <a:rPr lang="ru-RU" sz="1200" dirty="0"/>
              <a:t>интересуется окружающими предметами и активно действует с ними; эмоционально вовлечён в действия с игрушками и другими предметами, стремиться проявлять настойчивость в достижении результата своих действий .</a:t>
            </a:r>
          </a:p>
          <a:p>
            <a:pPr lvl="0"/>
            <a:r>
              <a:rPr lang="ru-RU" sz="1200" dirty="0"/>
              <a:t>Использует специфические, культурно фиксированные  предметные действия, знает назначение бытовых предметов (ложки, расчёски, карандаша и др.) и умеет пользоваться ими. Владеет простейшими навыками самообслуживания; стремиться проявлять самостоятельность в бытовом и игровом поведении; проявляет навыки опрятности.</a:t>
            </a:r>
          </a:p>
          <a:p>
            <a:pPr lvl="0"/>
            <a:r>
              <a:rPr lang="ru-RU" sz="1200" dirty="0"/>
              <a:t>Проявляет отрицательное отношение к грубости, жадности.</a:t>
            </a:r>
          </a:p>
          <a:p>
            <a:pPr lvl="0"/>
            <a:r>
              <a:rPr lang="ru-RU" sz="1200" dirty="0"/>
              <a:t>Соблюдает правила элементарной вежливости (самостоятельно или по напоминанию говорит «спасибо», «здравствуйте», «до свидания», «спокойной ночи» (в семье, в группе); имеет первичные представления об элементарных правилах в детском саду, дома, на улице и старается соблюдать их.</a:t>
            </a:r>
          </a:p>
          <a:p>
            <a:pPr lvl="0"/>
            <a:r>
              <a:rPr lang="ru-RU" sz="1200" dirty="0"/>
              <a:t>Владеет активной речью, включённой в общение; может обращаться с вопросами и просьбами, понимает речь взрослых; знает название окружающих предметов и игрушек. Речь становится полноценным средством общения с другими людьми.</a:t>
            </a:r>
          </a:p>
          <a:p>
            <a:pPr lvl="0"/>
            <a:r>
              <a:rPr lang="ru-RU" sz="1200" dirty="0"/>
              <a:t>Стремиться к общению со взрослыми и активно подражает им в движениях и действиях; появляются игры в которых ребёнок воспроизводит действия взрослого. Эмоционально откликается на игру, предложенную взрослым, принимает игровую задачу. </a:t>
            </a:r>
          </a:p>
          <a:p>
            <a:pPr lvl="0"/>
            <a:r>
              <a:rPr lang="ru-RU" sz="1200" dirty="0"/>
              <a:t>Проявляет интерес к сверстникам; наблюдает за их действиями, подражает им. Умеет играть рядом со сверстниками, не мешая им. Проявляет интерес к совместным играм небольшими группами.</a:t>
            </a:r>
          </a:p>
          <a:p>
            <a:pPr lvl="0"/>
            <a:r>
              <a:rPr lang="ru-RU" sz="1200" dirty="0"/>
              <a:t>Проявляет интерес к окружающему миру природы, с интересом участвует в сезонных наблюдениях.</a:t>
            </a:r>
          </a:p>
          <a:p>
            <a:pPr lvl="0"/>
            <a:r>
              <a:rPr lang="ru-RU" sz="1200" dirty="0"/>
              <a:t>Проявляет интерес к стихам, песням и сказкам, рассматриванию картинок, стремиться двигаться под музыку; эмоционально откликается на различные произведения культуры и искусства.</a:t>
            </a:r>
          </a:p>
          <a:p>
            <a:pPr lvl="0"/>
            <a:r>
              <a:rPr lang="ru-RU" sz="1200" dirty="0"/>
              <a:t>С пониманием следит за действиями героев кукольного театра, проявляет желание участвовать в театрализованных и сюжетно-ролевых играх.</a:t>
            </a:r>
          </a:p>
          <a:p>
            <a:pPr lvl="0"/>
            <a:r>
              <a:rPr lang="ru-RU" sz="1200" dirty="0"/>
              <a:t>Проявляет интерес к продуктивной деятельности (рисование, лепка, конструирование, аппликация).</a:t>
            </a:r>
          </a:p>
          <a:p>
            <a:r>
              <a:rPr lang="ru-RU" sz="1200" dirty="0"/>
              <a:t>У ребёнка развита крупная моторика, он стремиться осваивать различные виды движений (бег, лазание и пр.) С интересом</a:t>
            </a:r>
          </a:p>
        </p:txBody>
      </p:sp>
    </p:spTree>
    <p:extLst>
      <p:ext uri="{BB962C8B-B14F-4D97-AF65-F5344CB8AC3E}">
        <p14:creationId xmlns:p14="http://schemas.microsoft.com/office/powerpoint/2010/main" xmlns="" val="34748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Содержательный раздел 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/>
              <a:t>представляет общее содержание Программы, обеспечивающее полноценное развитие личности детей. </a:t>
            </a:r>
          </a:p>
          <a:p>
            <a:pPr marL="0" indent="0">
              <a:buNone/>
            </a:pPr>
            <a:r>
              <a:rPr lang="ru-RU" sz="2400" dirty="0"/>
              <a:t>Программа состоит из обязательной части и части, формируемой участниками образовательных отношений (вариативная часть). 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i="1" dirty="0" smtClean="0"/>
              <a:t>Обязательная </a:t>
            </a:r>
            <a:r>
              <a:rPr lang="ru-RU" sz="2400" i="1" dirty="0"/>
              <a:t>часть </a:t>
            </a:r>
            <a:r>
              <a:rPr lang="ru-RU" sz="2400" dirty="0"/>
              <a:t>Программы отражает комплексность подхода, обеспечивая развитие детей во всех пяти образовательных областях.     Обязательная часть разработана </a:t>
            </a:r>
            <a:r>
              <a:rPr lang="ru-RU" sz="2400" dirty="0" smtClean="0"/>
              <a:t>с учётом </a:t>
            </a:r>
            <a:r>
              <a:rPr lang="ru-RU" sz="2400" dirty="0"/>
              <a:t>примерной основной общеобразовательной программы дошкольного образования «От рождения до школы» (</a:t>
            </a:r>
            <a:r>
              <a:rPr lang="ru-RU" sz="2400" dirty="0" err="1"/>
              <a:t>Н.Е.Веракса</a:t>
            </a:r>
            <a:r>
              <a:rPr lang="ru-RU" sz="2400" dirty="0"/>
              <a:t>, Т.С.Комарова, М.А.Васильева</a:t>
            </a:r>
            <a:r>
              <a:rPr lang="ru-RU" sz="2400" dirty="0" smtClean="0"/>
              <a:t>).</a:t>
            </a:r>
          </a:p>
          <a:p>
            <a:pPr>
              <a:buFontTx/>
              <a:buChar char="-"/>
            </a:pPr>
            <a:r>
              <a:rPr lang="ru-RU" sz="2400" dirty="0" smtClean="0"/>
              <a:t>Вариативная часть Программы направлена на </a:t>
            </a:r>
            <a:r>
              <a:rPr lang="ru-RU" sz="2400" dirty="0"/>
              <a:t>ф</a:t>
            </a:r>
            <a:r>
              <a:rPr lang="ru-RU" sz="2400" dirty="0" smtClean="0"/>
              <a:t>изическое </a:t>
            </a:r>
            <a:r>
              <a:rPr lang="ru-RU" sz="2400" dirty="0"/>
              <a:t>развитие  </a:t>
            </a:r>
            <a:r>
              <a:rPr lang="ru-RU" sz="2400" dirty="0" smtClean="0"/>
              <a:t>детей; реализуется </a:t>
            </a:r>
            <a:r>
              <a:rPr lang="ru-RU" sz="2400" dirty="0"/>
              <a:t>по региональной технологии развития ребёнка раннего возраста как субъекта физкультурно-оздоровительной деятельности Татьяны Эдуардовны </a:t>
            </a:r>
            <a:r>
              <a:rPr lang="ru-RU" sz="2400" dirty="0" err="1"/>
              <a:t>Токаевой</a:t>
            </a:r>
            <a:r>
              <a:rPr lang="ru-RU" sz="2400" dirty="0"/>
              <a:t> "Будь здоров, малыш!"</a:t>
            </a:r>
          </a:p>
          <a:p>
            <a:pPr>
              <a:buFontTx/>
              <a:buChar char="-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638026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Организационный раздел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содержит </a:t>
            </a:r>
            <a:r>
              <a:rPr lang="ru-RU" dirty="0"/>
              <a:t>описание материально-технического обеспечения Программы, включает распорядок и режим дня, а также особенности традиционных событий, праздников, мероприятий; особенности организации предметно-пространственной среды, особенности взаимодействия педагогического коллектива с семьями воспитанников. </a:t>
            </a:r>
          </a:p>
        </p:txBody>
      </p:sp>
    </p:spTree>
    <p:extLst>
      <p:ext uri="{BB962C8B-B14F-4D97-AF65-F5344CB8AC3E}">
        <p14:creationId xmlns:p14="http://schemas.microsoft.com/office/powerpoint/2010/main" xmlns="" val="2242474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sz="3200" b="1" i="1" dirty="0"/>
              <a:t>В основу совместной деятельности семьи и дошкольного учреждения заложены следующие принципы: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единый подход к процессу воспитания ребёнка;</a:t>
            </a:r>
          </a:p>
          <a:p>
            <a:pPr lvl="0"/>
            <a:r>
              <a:rPr lang="ru-RU" dirty="0"/>
              <a:t>открытость дошкольного учреждения для родителей;</a:t>
            </a:r>
          </a:p>
          <a:p>
            <a:pPr lvl="0"/>
            <a:r>
              <a:rPr lang="ru-RU" dirty="0"/>
              <a:t>взаимное доверие  во взаимоотношениях педагогов и родителей;</a:t>
            </a:r>
          </a:p>
          <a:p>
            <a:pPr lvl="0"/>
            <a:r>
              <a:rPr lang="ru-RU" dirty="0"/>
              <a:t>уважение и доброжелательность друг к другу;</a:t>
            </a:r>
          </a:p>
          <a:p>
            <a:pPr lvl="0"/>
            <a:r>
              <a:rPr lang="ru-RU" dirty="0"/>
              <a:t>дифференцированный подход к каждой семье;</a:t>
            </a:r>
          </a:p>
          <a:p>
            <a:pPr lvl="0"/>
            <a:r>
              <a:rPr lang="ru-RU" dirty="0"/>
              <a:t>равная ответственность родителей и педагогов.</a:t>
            </a:r>
          </a:p>
        </p:txBody>
      </p:sp>
    </p:spTree>
    <p:extLst>
      <p:ext uri="{BB962C8B-B14F-4D97-AF65-F5344CB8AC3E}">
        <p14:creationId xmlns:p14="http://schemas.microsoft.com/office/powerpoint/2010/main" xmlns="" val="625210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ва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сова" id="{0F29E3A0-2C8A-4956-A339-210FE065B353}" vid="{25B6F69B-B728-4167-B12C-993B7EB5AF3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сова</Template>
  <TotalTime>76</TotalTime>
  <Words>905</Words>
  <Application>Microsoft Office PowerPoint</Application>
  <PresentationFormat>Произвольный</PresentationFormat>
  <Paragraphs>61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сова</vt:lpstr>
      <vt:lpstr>Краткая презентация основной образовательной программы Муниципального бюджетного дошкольного образовательного  учреждения детского сада № 1 «Антошка»</vt:lpstr>
      <vt:lpstr>Слайд 2</vt:lpstr>
      <vt:lpstr>Слайд 3</vt:lpstr>
      <vt:lpstr>Цель образовательной деятельности ДОУ: </vt:lpstr>
      <vt:lpstr> Программа включает три основных раздела: целевой, содержательный и организационный.  </vt:lpstr>
      <vt:lpstr>Целевые ориентиры образования в  раннем возрасте.  </vt:lpstr>
      <vt:lpstr>Содержательный раздел </vt:lpstr>
      <vt:lpstr>Организационный раздел</vt:lpstr>
      <vt:lpstr> В основу совместной деятельности семьи и дошкольного учреждения заложены следующие принципы:</vt:lpstr>
      <vt:lpstr>Взаимодействие с семьями воспитанников</vt:lpstr>
      <vt:lpstr>Слайд 11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Андрей</cp:lastModifiedBy>
  <cp:revision>12</cp:revision>
  <dcterms:created xsi:type="dcterms:W3CDTF">2016-03-21T18:18:57Z</dcterms:created>
  <dcterms:modified xsi:type="dcterms:W3CDTF">2017-08-05T06:14:48Z</dcterms:modified>
</cp:coreProperties>
</file>